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Ubuntu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Black"/>
      <p:bold r:id="rId31"/>
      <p:boldItalic r:id="rId32"/>
    </p:embeddedFont>
    <p:embeddedFont>
      <p:font typeface="Montserrat ExtraBold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Ubuntu-bold.fntdata"/><Relationship Id="rId23" Type="http://schemas.openxmlformats.org/officeDocument/2006/relationships/font" Target="fonts/Ubuntu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buntu-boldItalic.fntdata"/><Relationship Id="rId25" Type="http://schemas.openxmlformats.org/officeDocument/2006/relationships/font" Target="fonts/Ubuntu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Black-bold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ExtraBold-bold.fntdata"/><Relationship Id="rId10" Type="http://schemas.openxmlformats.org/officeDocument/2006/relationships/slide" Target="slides/slide5.xml"/><Relationship Id="rId32" Type="http://schemas.openxmlformats.org/officeDocument/2006/relationships/font" Target="fonts/MontserratBlack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ontserratExtraBol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497a8cfb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497a8cfb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2497a8cfb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2497a8cfb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497a8cfb0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2497a8cfb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497a8cfb0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497a8cfb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497a8cfb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497a8cfb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497a8cfb0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2497a8cfb0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497a8cfb0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2497a8cfb0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497a8cfb0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2497a8cfb0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497a8cfb0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2497a8cfb0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497a8cfb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497a8cfb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2497a8cfb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2497a8cfb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497a8cfb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497a8cfb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497a8cfb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497a8cfb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497a8cfb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2497a8cfb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497a8cfb0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2497a8cfb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497a8cfb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2497a8cfb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497a8cfb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497a8cfb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60000"/>
          </a:blip>
          <a:srcRect b="3080" l="0" r="0" t="1252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7200" y="3889525"/>
            <a:ext cx="2633501" cy="10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399425" y="1033875"/>
            <a:ext cx="6345000" cy="197910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st="38100">
              <a:srgbClr val="000000">
                <a:alpha val="74000"/>
              </a:srgbClr>
            </a:outerShdw>
          </a:effectLst>
        </p:spPr>
        <p:txBody>
          <a:bodyPr anchorCtr="0" anchor="t" bIns="91425" lIns="91425" spcFirstLastPara="1" rIns="91425" wrap="square" tIns="1080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ФИРМЕННЫЙ МАГАЗИН GREENWORKS &amp; WORX </a:t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ТЦ “5 ПЛАНЕТ”</a:t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175" y="4406375"/>
            <a:ext cx="1429925" cy="5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1129100" y="380000"/>
            <a:ext cx="608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СТРАТЕГИЯ №3 (текущая)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1129100" y="1544250"/>
            <a:ext cx="7434300" cy="2692200"/>
          </a:xfrm>
          <a:prstGeom prst="rect">
            <a:avLst/>
          </a:prstGeom>
          <a:noFill/>
          <a:ln cap="flat" cmpd="sng" w="9525">
            <a:solidFill>
              <a:srgbClr val="ED1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Открыть офлайн магазин в месте с низкой конкуренцией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Сделать магазин просторным и комфортным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Создать удобное место для выбора и покупки товара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Обеспечить магазин полным ассортиментом выбранных брендов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100% мотивация сотрудников продавать только ассортимент Greenworks и Worx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Организовать 100% омникональность для посетителей сайта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50" y="95425"/>
            <a:ext cx="681900" cy="9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175" y="4406375"/>
            <a:ext cx="1429925" cy="5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1129100" y="380000"/>
            <a:ext cx="608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СЛОЖНОСТИ СТРАТЕГИИ</a:t>
            </a:r>
            <a:r>
              <a:rPr lang="ru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 №3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1129100" y="1036275"/>
            <a:ext cx="7434300" cy="3329400"/>
          </a:xfrm>
          <a:prstGeom prst="rect">
            <a:avLst/>
          </a:prstGeom>
          <a:noFill/>
          <a:ln cap="flat" cmpd="sng" w="9525">
            <a:solidFill>
              <a:srgbClr val="ED1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Для формирования полного ассортимента потребовались дополнительные инвестиции в проект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Отсутствие возможности разместить вывеску на фасаде здания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Дорогая наружная реклама на билбордах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Сложно таргетироваться на жителей нашего направления (Дмитровское шоссе)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Низкая проходимость в торговом центре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Ремонт дороги в 2024 году (с апреля по октябрь)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Поиск сотрудников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50" y="95425"/>
            <a:ext cx="681900" cy="9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175" y="4406375"/>
            <a:ext cx="1429925" cy="5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1129100" y="380000"/>
            <a:ext cx="608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ЧТО МЫ ДЕЛАЕМ?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1169125" y="1076975"/>
            <a:ext cx="7434300" cy="3329400"/>
          </a:xfrm>
          <a:prstGeom prst="rect">
            <a:avLst/>
          </a:prstGeom>
          <a:noFill/>
          <a:ln cap="flat" cmpd="sng" w="9525">
            <a:solidFill>
              <a:srgbClr val="ED1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Постоянная работа с офлайн трафиком ТЦ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Реклама на Яндекс картах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Реклама сайта с таргетом на тех, кто часто бывает в нашей локации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Консультация контакт центра максимально заточена на то, что бы привлечь клиента в магазин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Знакомимся и дружим с садовыми питомниками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Покупаем офлайн рекламу на билбордах  по нашему направлению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Используем Авито для рекламы магазина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50" y="95425"/>
            <a:ext cx="681900" cy="9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175" y="4406375"/>
            <a:ext cx="1429925" cy="5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1129100" y="380000"/>
            <a:ext cx="751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ЧТО МЫ СОБИРАЕМСЯ СДЕЛАТЬ?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1169750" y="1225650"/>
            <a:ext cx="7434300" cy="3010800"/>
          </a:xfrm>
          <a:prstGeom prst="rect">
            <a:avLst/>
          </a:prstGeom>
          <a:noFill/>
          <a:ln cap="flat" cmpd="sng" w="9525">
            <a:solidFill>
              <a:srgbClr val="ED1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Продолжить делать все то, что мы уже делаем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Создать реферальную программу для существующих клиентов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Развивать социальные сети с таргетом на магазин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Проведение презентаций и мастер классов для потребителей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Сдача техники в аренду для тех кто сомневается в покупке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Сделать доставку по Дмитровскому шоссе в течении 1-2 часов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Создать возможность обращения в сервисный центр через наш магазин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50" y="95425"/>
            <a:ext cx="681900" cy="9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25" y="400950"/>
            <a:ext cx="2397625" cy="9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7500" y="533100"/>
            <a:ext cx="3645101" cy="364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608325" y="1574350"/>
            <a:ext cx="4394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Гербуд Александр</a:t>
            </a:r>
            <a:endParaRPr b="1" sz="2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“Группа Компаний “Автобад”</a:t>
            </a:r>
            <a:endParaRPr b="1"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моб. +7 926 902-04-60</a:t>
            </a:r>
            <a:endParaRPr b="1"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TG: @gerbud</a:t>
            </a:r>
            <a:endParaRPr b="1"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www.autobud.ru</a:t>
            </a:r>
            <a:endParaRPr b="1"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337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175" y="4406375"/>
            <a:ext cx="1429925" cy="5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129100" y="380000"/>
            <a:ext cx="477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ФАКТЫ О МАГАЗИНЕ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129100" y="1461475"/>
            <a:ext cx="7434300" cy="2373600"/>
          </a:xfrm>
          <a:prstGeom prst="rect">
            <a:avLst/>
          </a:prstGeom>
          <a:noFill/>
          <a:ln cap="flat" cmpd="sng" w="9525">
            <a:solidFill>
              <a:srgbClr val="ED145B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Дата открытия: </a:t>
            </a:r>
            <a:r>
              <a:rPr b="1"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ноябрь 2023 года</a:t>
            </a:r>
            <a:endParaRPr b="1"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Площадь магазина: </a:t>
            </a:r>
            <a:r>
              <a:rPr b="1"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120 кв.м</a:t>
            </a:r>
            <a:endParaRPr b="1"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Представленные бренды: </a:t>
            </a:r>
            <a:r>
              <a:rPr b="1"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Worx, Greenworks</a:t>
            </a:r>
            <a:endParaRPr b="1"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Адрес магазина: </a:t>
            </a:r>
            <a:r>
              <a:rPr b="1"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Дмитровское шоссе с4</a:t>
            </a: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, п. Птицефабрики, Московская обл.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Количество сотрудников: </a:t>
            </a:r>
            <a:r>
              <a:rPr b="1"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4 менеджера +1 руководитель</a:t>
            </a: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(факт. 1+2)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50" y="95425"/>
            <a:ext cx="681900" cy="9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152400" y="2508150"/>
            <a:ext cx="8602200" cy="512400"/>
          </a:xfrm>
          <a:prstGeom prst="round2DiagRect">
            <a:avLst>
              <a:gd fmla="val 50000" name="adj1"/>
              <a:gd fmla="val 50000" name="adj2"/>
            </a:avLst>
          </a:prstGeom>
          <a:solidFill>
            <a:srgbClr val="ED145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863819" y="2440050"/>
            <a:ext cx="71793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ПУТЬ ИЗ ОНЛАЙНА В ОФЛАЙН</a:t>
            </a:r>
            <a:endParaRPr sz="31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175" y="4406375"/>
            <a:ext cx="1429925" cy="5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1129100" y="380000"/>
            <a:ext cx="477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ПОТРЕБИТЕЛЬ 2.0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129100" y="1229350"/>
            <a:ext cx="7434300" cy="2692200"/>
          </a:xfrm>
          <a:prstGeom prst="rect">
            <a:avLst/>
          </a:prstGeom>
          <a:noFill/>
          <a:ln cap="flat" cmpd="sng" w="9525">
            <a:solidFill>
              <a:srgbClr val="ED1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Совершает спонтанные покупки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&gt; 50% денег тратит на ритейл онлайн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Активно покупает новые бренды на площадках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Покупает в социальных сетях и на досках объявлений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Активно использует для покупок смартфон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Скролит несколько часов в месяц ленту маркетплейсов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Использует 1-2 онлайн магазина продуктов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➢"/>
            </a:pPr>
            <a:r>
              <a:rPr b="1" lang="ru" sz="1800">
                <a:solidFill>
                  <a:schemeClr val="dk2"/>
                </a:solidFill>
                <a:highlight>
                  <a:schemeClr val="dk2"/>
                </a:highlight>
                <a:latin typeface="Ubuntu"/>
                <a:ea typeface="Ubuntu"/>
                <a:cs typeface="Ubuntu"/>
                <a:sym typeface="Ubuntu"/>
              </a:rPr>
              <a:t>Посещает 1-2 специализированных магазина по интересам</a:t>
            </a:r>
            <a:endParaRPr b="1" sz="1800">
              <a:solidFill>
                <a:schemeClr val="dk2"/>
              </a:solidFill>
              <a:highlight>
                <a:schemeClr val="dk2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50" y="95425"/>
            <a:ext cx="681900" cy="9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175" y="4406375"/>
            <a:ext cx="1429925" cy="5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1129100" y="380000"/>
            <a:ext cx="477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СТРАТЕГИЯ №1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1129100" y="1076975"/>
            <a:ext cx="7434300" cy="3329400"/>
          </a:xfrm>
          <a:prstGeom prst="rect">
            <a:avLst/>
          </a:prstGeom>
          <a:noFill/>
          <a:ln cap="flat" cmpd="sng" w="9525">
            <a:solidFill>
              <a:srgbClr val="ED1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Запустить сайт не как у всех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Вложить денег в онлайн рекламу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Привлечь весь трафик на сайт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Организовать пункты ПВЗ + шоурумы в существующих магазинах в Санкт-Петербурге и Москве (магазины багажников)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Сделать быструю доставку по Москве, Санкт-Петербургу и области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Выйти на самоокупаемость через 6 месяцев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Вернуть инвестиции через 18 месяцев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50" y="95425"/>
            <a:ext cx="681900" cy="9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175" y="4406375"/>
            <a:ext cx="1429925" cy="5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1129100" y="380000"/>
            <a:ext cx="597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ОШИБКИ </a:t>
            </a:r>
            <a:r>
              <a:rPr lang="ru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СТРАТЕГИИ №1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1129100" y="1195588"/>
            <a:ext cx="7434300" cy="3010800"/>
          </a:xfrm>
          <a:prstGeom prst="rect">
            <a:avLst/>
          </a:prstGeom>
          <a:noFill/>
          <a:ln cap="flat" cmpd="sng" w="9525">
            <a:solidFill>
              <a:srgbClr val="ED1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Запуск сайта в сыром виде (март 2022 года)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Не знание товара и как следствие плохая консультация по телефону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При составлении семантического ядра для рекламы расфокусировка на всё что ищут потребители вокруг брендов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Разница в цене с маркетплейсами более 30% не в нашу сторону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Низкая мотивация сотрудников в магазинах продавать новые категории товаров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50" y="95425"/>
            <a:ext cx="681900" cy="9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175" y="4406375"/>
            <a:ext cx="1429925" cy="5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1129100" y="380000"/>
            <a:ext cx="477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СТРАТЕГИЯ №2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1129100" y="1544250"/>
            <a:ext cx="7434300" cy="2055000"/>
          </a:xfrm>
          <a:prstGeom prst="rect">
            <a:avLst/>
          </a:prstGeom>
          <a:noFill/>
          <a:ln cap="flat" cmpd="sng" w="9525">
            <a:solidFill>
              <a:srgbClr val="ED1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Собрать весь товар в одном месте на складе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Разместить товар на маркеплейсах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Убедить в том, что товар нужен и его покупают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Освободить деньги из товарных остатков 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Зарабатывать денег в тех нишах, где мы являемся экспертами.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50" y="95425"/>
            <a:ext cx="681900" cy="9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175" y="4406375"/>
            <a:ext cx="1429925" cy="5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1129100" y="380000"/>
            <a:ext cx="597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ВЫВОДЫ</a:t>
            </a:r>
            <a:r>
              <a:rPr lang="ru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 СТРАТЕГИИ №2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1129100" y="1862988"/>
            <a:ext cx="7434300" cy="1417500"/>
          </a:xfrm>
          <a:prstGeom prst="rect">
            <a:avLst/>
          </a:prstGeom>
          <a:noFill/>
          <a:ln cap="flat" cmpd="sng" w="9525">
            <a:solidFill>
              <a:srgbClr val="ED1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Товар покупают в большом количестве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Продавать по рекомендованным ценам = продавать в минус для бизнеса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Мы что-то делаем не так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50" y="95425"/>
            <a:ext cx="681900" cy="9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175" y="4406375"/>
            <a:ext cx="1429925" cy="5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1129100" y="380000"/>
            <a:ext cx="477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ПОТРЕБИТЕЛЬ 2.0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1129100" y="1229350"/>
            <a:ext cx="7434300" cy="2692200"/>
          </a:xfrm>
          <a:prstGeom prst="rect">
            <a:avLst/>
          </a:prstGeom>
          <a:noFill/>
          <a:ln cap="flat" cmpd="sng" w="9525">
            <a:solidFill>
              <a:srgbClr val="ED1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Совершает спонтанные покупки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&gt; 50% денег тратит на ритейл онлайн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Активно покупает новые бренды на площадках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Покупает в социальных сетях и на досках объявлений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Активно использует для покупок смартфон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Скролит несколько часов в месяц ленту маркетплейсов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Использует 1-2 онлайн магазина продуктов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➢"/>
            </a:pPr>
            <a:r>
              <a:rPr b="1" lang="ru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Посещает 1-2 специализированных магазина по интересам</a:t>
            </a:r>
            <a:endParaRPr b="1"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50" y="95425"/>
            <a:ext cx="681900" cy="9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