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2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6" r:id="rId15"/>
    <p:sldId id="279" r:id="rId16"/>
    <p:sldId id="289" r:id="rId17"/>
    <p:sldId id="280" r:id="rId18"/>
    <p:sldId id="281" r:id="rId19"/>
    <p:sldId id="284" r:id="rId20"/>
    <p:sldId id="282" r:id="rId21"/>
    <p:sldId id="285" r:id="rId22"/>
    <p:sldId id="283" r:id="rId23"/>
    <p:sldId id="286" r:id="rId24"/>
    <p:sldId id="287" r:id="rId25"/>
    <p:sldId id="300" r:id="rId26"/>
    <p:sldId id="288" r:id="rId27"/>
    <p:sldId id="272" r:id="rId28"/>
    <p:sldId id="278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1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05" d="100"/>
          <a:sy n="105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21D6F-C60A-434B-A315-5920821AFB1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47F22-7D67-F14E-B7B7-3C409824D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0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0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3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5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69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28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3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49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7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57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9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578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2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47F22-7D67-F14E-B7B7-3C409824DB4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6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DD293-E204-682C-0E88-490F7D8E8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D90C2D-9070-020B-93D6-989CD779A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67A7F-18A4-DA97-D297-7B6A3BD5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219D01-044D-036D-5FC2-23266184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2FE168-0EDD-6501-F17D-A61ED84E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27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7B12C-A106-39CA-73A3-D6F1BF43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E893A9-FC81-8E1E-253F-02DB978B8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82A4B0-78EC-7C23-E769-D3DAF8AC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866625-C2BE-4BD7-22BE-A13808BB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16B51-BF99-39BA-7818-82D30F72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1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E7FF47-AF66-3D26-9255-ED0B7E79D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177A2B-47AC-3C68-1CFE-614529D91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D4DB4-0744-2F43-7668-B239FCDC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02116-1E46-39D4-8399-4E6C40BDB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C26AE-07F9-DAFC-ABB6-7F5E01E6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06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E3C73-A73E-A269-310E-EB96015F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0989B-7C7C-BD1F-A48A-37256C3EE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DAFC4-644A-5EF9-754A-B5133C42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85EF4-4BFC-3AB5-1152-25FAD05D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91D70F-2A76-7B7D-B49F-BA6E9B35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9E001-F6BC-5F04-2BD5-63F8CEA9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8390DA-7A57-8054-5680-25C68EBCA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74857-79CB-5AAC-5970-673E85BF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287BB6-BF53-2846-6F83-0C5C8FE7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0651A3-1CE1-F0A6-B230-DAB52C8C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2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830B9-B677-CD48-5412-06A69BFE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9842F4-F45F-25EE-B84E-3EA5C43DA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2896D6-B37B-4DDB-F451-5E4FDF67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8BEB4C-18A4-0453-0FBE-49CC30B9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FFB74F-793C-B4A3-A5DA-FD9FDE95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96ECD-DB14-31DE-1479-B6ED7401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8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4419D-7159-4BE2-B8A9-583FFB92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980E81-93C5-A6F9-3E4C-D20828835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107BD1-4A82-EB0F-FFF5-61C2D810A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7A88B4-A849-1150-5C2C-A533E5543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0A0321-6B85-9D48-1A7A-2E98B4BF5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1D3BF8-350D-F0B0-31FF-42373826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938E14-9F56-234F-6ADB-D96CC0934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3D76AF-D82B-CE32-0FC2-F013033C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2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BF08A-118D-2005-007A-4EEAC42E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FFD516-FEAF-4064-D72A-8DAADC60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87E3D8-1D87-3EFD-4DC5-A07A8864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D76E14-9269-228A-73BA-A0C85641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4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AF6087-7895-BB3A-77D9-C4C8F0A4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A99A60-BC0C-A36A-1BBB-184FA3B5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45BF2C-27F9-D1DC-7602-7EDA9365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42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0100C-2EDA-9789-32DC-DC27E433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48DAA-08FF-0625-90E3-E632CA699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21CEA7-52D9-9E4D-8E80-C6B8C03C7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36A1DE-14EC-EC3A-8317-C3B10F52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27BA3A-2D16-3F1B-F6A2-5101939A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2182E9-6836-D8A1-08C9-BCC4D1BC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6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C8E26-41F3-5E00-AFCD-E301DA6E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C1D282-07F7-E998-1814-AB99D28CF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34309B-F4A7-307E-AAA2-90926343B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8F9225-11AD-632F-24D7-718581A6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41D856-BAEE-6E7E-EB5C-7DFEFCA0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DA6CAE-CD7C-203C-F3D9-1FA6B5F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7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C8FF8-0BD7-AF7E-66ED-2598070BD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5164BF-824D-03E8-8F74-E9B2FABE7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F16A9A-7F86-7CBD-797E-581EDCE2A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E0DC-5E2B-2841-94F8-93643F5B2BC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A51FA6-4544-41A9-49BB-4F32A5120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A566B6-B7A6-580A-3891-D916908E7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D6356-2D1A-D943-B097-80D56AC04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70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F50EE-68BF-579E-2622-77DF82B1C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1832"/>
            <a:ext cx="9144000" cy="2163963"/>
          </a:xfrm>
        </p:spPr>
        <p:txBody>
          <a:bodyPr>
            <a:normAutofit fontScale="90000"/>
          </a:bodyPr>
          <a:lstStyle/>
          <a:p>
            <a:r>
              <a:rPr lang="ru-R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продаж розничного магазина </a:t>
            </a:r>
            <a:b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 как 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CRM</a:t>
            </a:r>
            <a:r>
              <a:rPr lang="ru-R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-система помогает не терять клиентов.</a:t>
            </a:r>
            <a:b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8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973D88-48D0-1C13-1053-E7EC8F9E8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717" y="3702206"/>
            <a:ext cx="4263483" cy="1655762"/>
          </a:xfrm>
        </p:spPr>
        <p:txBody>
          <a:bodyPr/>
          <a:lstStyle/>
          <a:p>
            <a:pPr algn="r"/>
            <a:r>
              <a:rPr lang="ru-RU" dirty="0"/>
              <a:t>Дмитрий Рыбаков</a:t>
            </a:r>
          </a:p>
          <a:p>
            <a:pPr algn="r"/>
            <a:r>
              <a:rPr lang="en-US" dirty="0"/>
              <a:t>Lithium-Store </a:t>
            </a:r>
            <a:r>
              <a:rPr lang="ru-RU" dirty="0"/>
              <a:t>Черёмушки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1D8AB-73A0-2F9C-829A-0A7D4131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62" y="2567665"/>
            <a:ext cx="4966010" cy="37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4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E2536E-149F-4216-7D5C-81A401A62EC8}"/>
              </a:ext>
            </a:extLst>
          </p:cNvPr>
          <p:cNvSpPr txBox="1"/>
          <p:nvPr/>
        </p:nvSpPr>
        <p:spPr>
          <a:xfrm>
            <a:off x="1485282" y="551328"/>
            <a:ext cx="317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IP</a:t>
            </a:r>
            <a:r>
              <a:rPr lang="ru-RU" sz="3600" dirty="0"/>
              <a:t>-ТЕЛЕФОНИЯ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3CBCE-9F42-F792-BCAA-18D623ECA52A}"/>
              </a:ext>
            </a:extLst>
          </p:cNvPr>
          <p:cNvSpPr txBox="1"/>
          <p:nvPr/>
        </p:nvSpPr>
        <p:spPr>
          <a:xfrm>
            <a:off x="1485282" y="1868556"/>
            <a:ext cx="922143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Всплывающие окна с номером заказа и именем клиента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Звонок из карточки </a:t>
            </a:r>
            <a:r>
              <a:rPr lang="ru-RU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заказа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Прослушивание звонков из карточки заказа</a:t>
            </a: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речевой аналитикой </a:t>
            </a: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пропущенных звонков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16F05-B4D1-15B2-6109-4C9933686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617" y="499844"/>
            <a:ext cx="27051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0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E2536E-149F-4216-7D5C-81A401A62EC8}"/>
              </a:ext>
            </a:extLst>
          </p:cNvPr>
          <p:cNvSpPr txBox="1"/>
          <p:nvPr/>
        </p:nvSpPr>
        <p:spPr>
          <a:xfrm>
            <a:off x="1485282" y="551328"/>
            <a:ext cx="4066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Курьерские службы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3CBCE-9F42-F792-BCAA-18D623ECA52A}"/>
              </a:ext>
            </a:extLst>
          </p:cNvPr>
          <p:cNvSpPr txBox="1"/>
          <p:nvPr/>
        </p:nvSpPr>
        <p:spPr>
          <a:xfrm>
            <a:off x="1485282" y="1874728"/>
            <a:ext cx="896213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оформления заказа в курьерскую службу</a:t>
            </a:r>
          </a:p>
          <a:p>
            <a:pPr lvl="0"/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из карточки заказа</a:t>
            </a:r>
          </a:p>
          <a:p>
            <a:pPr lvl="0"/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Расчёт стоимости отправления из карточки заказа</a:t>
            </a:r>
          </a:p>
          <a:p>
            <a:pPr lvl="0"/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Прямая </a:t>
            </a:r>
            <a:r>
              <a:rPr lang="ru-RU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проброска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статусов через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16F05-B4D1-15B2-6109-4C9933686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617" y="499844"/>
            <a:ext cx="2705100" cy="749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982F2-1E0D-F9F5-F621-C9D8A9E1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617" y="-4416"/>
            <a:ext cx="3085107" cy="17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E2536E-149F-4216-7D5C-81A401A62EC8}"/>
              </a:ext>
            </a:extLst>
          </p:cNvPr>
          <p:cNvSpPr txBox="1"/>
          <p:nvPr/>
        </p:nvSpPr>
        <p:spPr>
          <a:xfrm>
            <a:off x="1485282" y="551328"/>
            <a:ext cx="4194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Платёжные системы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3CBCE-9F42-F792-BCAA-18D623ECA52A}"/>
              </a:ext>
            </a:extLst>
          </p:cNvPr>
          <p:cNvSpPr txBox="1"/>
          <p:nvPr/>
        </p:nvSpPr>
        <p:spPr>
          <a:xfrm>
            <a:off x="1485282" y="2153024"/>
            <a:ext cx="690753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Выставление ссылки на оплату из заказа</a:t>
            </a: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QR-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код СБП</a:t>
            </a: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чеки</a:t>
            </a: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Мгновенная </a:t>
            </a:r>
            <a:r>
              <a:rPr lang="ru-RU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проброска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статуса оплаты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C487D4-F258-F036-241B-282BF84E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167" y="144243"/>
            <a:ext cx="4064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E2536E-149F-4216-7D5C-81A401A62EC8}"/>
              </a:ext>
            </a:extLst>
          </p:cNvPr>
          <p:cNvSpPr txBox="1"/>
          <p:nvPr/>
        </p:nvSpPr>
        <p:spPr>
          <a:xfrm>
            <a:off x="1485282" y="551328"/>
            <a:ext cx="3022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Мессенджеры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3CBCE-9F42-F792-BCAA-18D623ECA52A}"/>
              </a:ext>
            </a:extLst>
          </p:cNvPr>
          <p:cNvSpPr txBox="1"/>
          <p:nvPr/>
        </p:nvSpPr>
        <p:spPr>
          <a:xfrm>
            <a:off x="1485282" y="2153024"/>
            <a:ext cx="566693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Чат с сайта, </a:t>
            </a:r>
            <a:r>
              <a:rPr lang="ru-RU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вацап</a:t>
            </a: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телеграм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из одного окна</a:t>
            </a: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заказа сразу из чата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Чат 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A974B3-F02F-CB27-B8F5-858681EFD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78" y="143745"/>
            <a:ext cx="1448162" cy="1452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D64608-B284-0CE9-6FA1-F69E13F0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672" y="263617"/>
            <a:ext cx="1233426" cy="12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95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9D229-32CC-05AC-1F53-858EA199378A}"/>
              </a:ext>
            </a:extLst>
          </p:cNvPr>
          <p:cNvSpPr txBox="1"/>
          <p:nvPr/>
        </p:nvSpPr>
        <p:spPr>
          <a:xfrm>
            <a:off x="4262807" y="1660634"/>
            <a:ext cx="36663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БЛОК №2</a:t>
            </a:r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r>
              <a:rPr lang="en-US" sz="3600" b="1" dirty="0"/>
              <a:t>CRM-</a:t>
            </a:r>
            <a:r>
              <a:rPr lang="ru-RU" sz="3600" b="1" dirty="0"/>
              <a:t>МАРКЕТИНГ</a:t>
            </a:r>
          </a:p>
        </p:txBody>
      </p:sp>
    </p:spTree>
    <p:extLst>
      <p:ext uri="{BB962C8B-B14F-4D97-AF65-F5344CB8AC3E}">
        <p14:creationId xmlns:p14="http://schemas.microsoft.com/office/powerpoint/2010/main" val="339071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650435" y="1577009"/>
            <a:ext cx="6302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клиентской базы:</a:t>
            </a: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Заказы с сайта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Заказы по телефону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одписка на рассылку на сайте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Чаты, мессенджеры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базы розничных клиентов в магазине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67805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261391" y="1066308"/>
            <a:ext cx="7669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Анкета для сбора</a:t>
            </a:r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базы розничных клиентов в магазине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2771DA-BE8C-0D40-088A-38897F123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866" y="1681097"/>
            <a:ext cx="6932267" cy="495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74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1355922" y="1457740"/>
            <a:ext cx="525849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Сегментация базы</a:t>
            </a:r>
          </a:p>
          <a:p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Бесконечное множество сегментов     </a:t>
            </a:r>
          </a:p>
          <a:p>
            <a:r>
              <a:rPr lang="ru-RU" sz="2400" dirty="0"/>
              <a:t>		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300ECD-65E0-254F-6804-B731ED9A73A3}"/>
              </a:ext>
            </a:extLst>
          </p:cNvPr>
          <p:cNvSpPr/>
          <p:nvPr/>
        </p:nvSpPr>
        <p:spPr>
          <a:xfrm>
            <a:off x="1380215" y="2332384"/>
            <a:ext cx="1997103" cy="141798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DIY</a:t>
            </a:r>
            <a:endParaRPr lang="ru-RU" sz="4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4D68A1-1E32-889C-A745-C9E4B3AA7299}"/>
              </a:ext>
            </a:extLst>
          </p:cNvPr>
          <p:cNvSpPr/>
          <p:nvPr/>
        </p:nvSpPr>
        <p:spPr>
          <a:xfrm>
            <a:off x="3504385" y="2332384"/>
            <a:ext cx="3700734" cy="141798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САДОВОДЫ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1CF726-C027-581C-6270-3F7D4D55607A}"/>
              </a:ext>
            </a:extLst>
          </p:cNvPr>
          <p:cNvSpPr/>
          <p:nvPr/>
        </p:nvSpPr>
        <p:spPr>
          <a:xfrm>
            <a:off x="7347515" y="2332384"/>
            <a:ext cx="3700734" cy="141798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КУПИВШИЕ 40</a:t>
            </a:r>
            <a:r>
              <a:rPr lang="en-US" sz="4400" dirty="0"/>
              <a:t>V</a:t>
            </a:r>
            <a:endParaRPr lang="ru-RU" sz="4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7B2F28-A0AF-FE21-6200-D7EC4C99F256}"/>
              </a:ext>
            </a:extLst>
          </p:cNvPr>
          <p:cNvSpPr/>
          <p:nvPr/>
        </p:nvSpPr>
        <p:spPr>
          <a:xfrm>
            <a:off x="7347515" y="3982278"/>
            <a:ext cx="3700734" cy="141798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КУПИВШИЕ ВТОРОЙ АКБ</a:t>
            </a:r>
          </a:p>
        </p:txBody>
      </p:sp>
    </p:spTree>
    <p:extLst>
      <p:ext uri="{BB962C8B-B14F-4D97-AF65-F5344CB8AC3E}">
        <p14:creationId xmlns:p14="http://schemas.microsoft.com/office/powerpoint/2010/main" val="1732197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650435" y="1577009"/>
            <a:ext cx="61505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Сегментирование даёт:</a:t>
            </a: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Чёткую целевую аудиторию для рассылок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в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ыжигания базы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Персонализированные рассылки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0845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650435" y="1577009"/>
            <a:ext cx="631018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Маркетинговые касания:</a:t>
            </a: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Массовые рекламные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E-mail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рассылки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Е-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 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рассылки по правилам (сегментам)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Триггерные рассылки каскадом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7782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2D30C-71F7-E26C-A741-C5C20098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sz="3200" dirty="0"/>
              <a:t>2017</a:t>
            </a:r>
            <a:r>
              <a:rPr lang="ru-RU" sz="3200" dirty="0"/>
              <a:t>–</a:t>
            </a:r>
            <a:r>
              <a:rPr lang="en-US" sz="3200" dirty="0"/>
              <a:t>2024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0B45AF-C0A1-4ADE-4B2F-B14B2DD0E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227" y="336277"/>
            <a:ext cx="3365500" cy="596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9DE270-18B8-F030-B7BB-AE9CE35A9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" y="2002002"/>
            <a:ext cx="7755755" cy="3820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83D90-9AB5-F10C-5F32-9464DBA79D0F}"/>
              </a:ext>
            </a:extLst>
          </p:cNvPr>
          <p:cNvSpPr txBox="1"/>
          <p:nvPr/>
        </p:nvSpPr>
        <p:spPr>
          <a:xfrm>
            <a:off x="9112469" y="2333296"/>
            <a:ext cx="216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Почему она важна?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052DE-DB31-905E-977B-1077DAD685ED}"/>
              </a:ext>
            </a:extLst>
          </p:cNvPr>
          <p:cNvSpPr txBox="1"/>
          <p:nvPr/>
        </p:nvSpPr>
        <p:spPr>
          <a:xfrm>
            <a:off x="8587614" y="2998987"/>
            <a:ext cx="31642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Быстрая обработка заказов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Сбор клиентской базы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Маркетинговые касания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Программа лояльности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8BEF6-588F-0329-304C-731C88690424}"/>
              </a:ext>
            </a:extLst>
          </p:cNvPr>
          <p:cNvSpPr txBox="1"/>
          <p:nvPr/>
        </p:nvSpPr>
        <p:spPr>
          <a:xfrm>
            <a:off x="9732580" y="5263611"/>
            <a:ext cx="110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LTV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2758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650435" y="1577009"/>
            <a:ext cx="515564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Массовые рекламные рассылки:</a:t>
            </a:r>
            <a:endParaRPr lang="ru-RU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Новинки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Скидки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Оповещение о поступлении товара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2742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853D4-9D13-BE5F-42DC-5A866C39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65543"/>
            <a:ext cx="7772400" cy="52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38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650435" y="1225689"/>
            <a:ext cx="713823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Рассылки по правилам (сегментам):</a:t>
            </a: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Персональные предложения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Допродажи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Примеры: 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Купил два АКБ – предлагаем двойное ЗУ</a:t>
            </a:r>
          </a:p>
          <a:p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Купил газонокосилку 40В – предлагаем триммер 40В</a:t>
            </a: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358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CRM-</a:t>
            </a:r>
            <a:r>
              <a:rPr lang="ru-RU" sz="2800" dirty="0"/>
              <a:t>МАРКЕТИНГ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650435" y="1225689"/>
            <a:ext cx="3285323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Триггерные рассылки:</a:t>
            </a: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формление заказа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Брошенные корзины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цепочки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Недозвон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NPS</a:t>
            </a: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-рейтинг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Сгорание бонусов</a:t>
            </a: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032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ПРОГРАММА ЛОЯЛЬНОСТИ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1565239" y="1344959"/>
            <a:ext cx="8736109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Позволяет:</a:t>
            </a: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Удержать покупателей в нашем магазине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бесплатные </a:t>
            </a:r>
            <a:r>
              <a:rPr lang="ru-R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лиды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Снизить долю скидок в продажах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 работу менеджеров относительно скидок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70465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ПРОГРАММА ЛОЯЛЬНОСТИ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2943465" y="1769029"/>
            <a:ext cx="69736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Бонус с покупок 5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оплатить до 20</a:t>
            </a: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суммы покупок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действия бонусов – 90 дней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Welcome-</a:t>
            </a: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бонус за регистрацию в ПЛ – 500 </a:t>
            </a:r>
            <a:r>
              <a:rPr lang="ru-RU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Скрипт для менеджеров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0419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ПРОГРАММА ЛОЯЛЬНОСТИ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A41E-5E6E-9E59-077C-F9B244DCD847}"/>
              </a:ext>
            </a:extLst>
          </p:cNvPr>
          <p:cNvSpPr txBox="1"/>
          <p:nvPr/>
        </p:nvSpPr>
        <p:spPr>
          <a:xfrm>
            <a:off x="1351722" y="1265446"/>
            <a:ext cx="9395457" cy="8463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ПЛ за 5 месяцев после внедрения:</a:t>
            </a: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нижение количества скидок в обороте с 3% до 2,5% </a:t>
            </a:r>
          </a:p>
          <a:p>
            <a:pPr marL="457200" indent="-457200">
              <a:buFont typeface="+mj-lt"/>
              <a:buAutoNum type="arabicPeriod"/>
            </a:pP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365 </a:t>
            </a:r>
            <a:r>
              <a:rPr lang="ru-RU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повторных</a:t>
            </a:r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заказов по ПЛ от новых клиентов, </a:t>
            </a:r>
          </a:p>
          <a:p>
            <a: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зарегистрированных с момента начала ПЛ</a:t>
            </a: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272 заказа от старых клиентов, которых подключили к ПЛ</a:t>
            </a:r>
          </a:p>
          <a:p>
            <a:pPr marL="457200" indent="-457200">
              <a:buAutoNum type="arabicPeriod" startAt="3"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3"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СМС и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 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оповещения о сгорании бонусов мотивируют клиентов к покупке. </a:t>
            </a:r>
          </a:p>
          <a:p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Большая часть покупок происходит в день отправки СМС (триггерные рассылки).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 startAt="3"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 startAt="3"/>
            </a:pPr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72297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ИСТОЧНИКИ ТРАФИКА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E4B2FF-D908-3328-538C-E7D899A17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00" y="1217750"/>
            <a:ext cx="5171400" cy="5250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89B0D-142A-1FF7-1894-6EE5D1DF8FB8}"/>
              </a:ext>
            </a:extLst>
          </p:cNvPr>
          <p:cNvSpPr txBox="1"/>
          <p:nvPr/>
        </p:nvSpPr>
        <p:spPr>
          <a:xfrm>
            <a:off x="7194182" y="3136612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СПОСОБЫ ОФОРМЛЕНИЯ</a:t>
            </a:r>
          </a:p>
        </p:txBody>
      </p:sp>
    </p:spTree>
    <p:extLst>
      <p:ext uri="{BB962C8B-B14F-4D97-AF65-F5344CB8AC3E}">
        <p14:creationId xmlns:p14="http://schemas.microsoft.com/office/powerpoint/2010/main" val="2769642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5888-9FEC-D5C8-91A6-F8511A24F9AA}"/>
              </a:ext>
            </a:extLst>
          </p:cNvPr>
          <p:cNvSpPr txBox="1"/>
          <p:nvPr/>
        </p:nvSpPr>
        <p:spPr>
          <a:xfrm>
            <a:off x="4302079" y="389964"/>
            <a:ext cx="358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ИСТОЧНИКИ ТРАФИКА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89B0D-142A-1FF7-1894-6EE5D1DF8FB8}"/>
              </a:ext>
            </a:extLst>
          </p:cNvPr>
          <p:cNvSpPr txBox="1"/>
          <p:nvPr/>
        </p:nvSpPr>
        <p:spPr>
          <a:xfrm>
            <a:off x="4032676" y="1050095"/>
            <a:ext cx="4126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Аналитические отчёты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72AAF4-C2BF-DBA9-02BC-BF5BF794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22" y="1939670"/>
            <a:ext cx="9130749" cy="42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06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DE0AD4-B94E-F979-A2BA-1732D5EC9DB4}"/>
              </a:ext>
            </a:extLst>
          </p:cNvPr>
          <p:cNvSpPr txBox="1"/>
          <p:nvPr/>
        </p:nvSpPr>
        <p:spPr>
          <a:xfrm>
            <a:off x="2051469" y="1660634"/>
            <a:ext cx="80890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БЛОК №3</a:t>
            </a:r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r>
              <a:rPr lang="ru-RU" sz="3600" b="1" dirty="0"/>
              <a:t>ПЕРСОНАЛ И ВЗАИМОДЕЙСТВИЕ С </a:t>
            </a:r>
            <a:r>
              <a:rPr lang="en-US" sz="3600" b="1" dirty="0"/>
              <a:t>CRM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5478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9D229-32CC-05AC-1F53-858EA199378A}"/>
              </a:ext>
            </a:extLst>
          </p:cNvPr>
          <p:cNvSpPr txBox="1"/>
          <p:nvPr/>
        </p:nvSpPr>
        <p:spPr>
          <a:xfrm>
            <a:off x="3886452" y="1660634"/>
            <a:ext cx="44190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БЛОК №1</a:t>
            </a:r>
          </a:p>
          <a:p>
            <a:pPr algn="ctr"/>
            <a:endParaRPr lang="ru-RU" sz="3600" b="1" dirty="0"/>
          </a:p>
          <a:p>
            <a:pPr algn="ctr"/>
            <a:endParaRPr lang="ru-RU" sz="3600" b="1" dirty="0"/>
          </a:p>
          <a:p>
            <a:pPr algn="ctr"/>
            <a:r>
              <a:rPr lang="ru-RU" sz="3600" b="1" dirty="0"/>
              <a:t>РАБОТА С ЗАКАЗАМИ</a:t>
            </a:r>
          </a:p>
        </p:txBody>
      </p:sp>
    </p:spTree>
    <p:extLst>
      <p:ext uri="{BB962C8B-B14F-4D97-AF65-F5344CB8AC3E}">
        <p14:creationId xmlns:p14="http://schemas.microsoft.com/office/powerpoint/2010/main" val="1180670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D62EF8-CAA3-13E5-844E-432F48DD104F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РАБОТА С ПЕРСОНАЛОМ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1728084" y="1416923"/>
            <a:ext cx="893302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Залог успеха – правильное заполнение необходимых полей в </a:t>
            </a:r>
            <a:r>
              <a:rPr lang="en-US" sz="2400" dirty="0"/>
              <a:t>CRM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Проблемы: </a:t>
            </a:r>
          </a:p>
          <a:p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Менеджеры ленятся и не заполняют поля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Менеджеры не правильно ставят статусы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Менеджеры забывают писать комментарии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Менеджеры игнорируют задачи </a:t>
            </a:r>
            <a:r>
              <a:rPr lang="en-US" sz="2400" dirty="0"/>
              <a:t>CRM</a:t>
            </a: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3879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D62EF8-CAA3-13E5-844E-432F48DD104F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РАБОТА С ПЕРСОНАЛОМ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1850004" y="1697339"/>
            <a:ext cx="75650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Проблема №1: </a:t>
            </a:r>
            <a:r>
              <a:rPr lang="ru-RU" sz="2400" dirty="0"/>
              <a:t>Менеджеры не заполняют поля в заказе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Решение:</a:t>
            </a:r>
            <a:r>
              <a:rPr lang="ru-RU" sz="2400" dirty="0"/>
              <a:t> Верификация полей</a:t>
            </a:r>
          </a:p>
          <a:p>
            <a:endParaRPr lang="ru-RU" sz="2400" dirty="0"/>
          </a:p>
          <a:p>
            <a:r>
              <a:rPr lang="ru-RU" sz="2400" dirty="0"/>
              <a:t>Условия</a:t>
            </a:r>
            <a:r>
              <a:rPr lang="en-US" sz="2400" dirty="0"/>
              <a:t>,</a:t>
            </a:r>
            <a:r>
              <a:rPr lang="ru-RU" sz="2400" dirty="0"/>
              <a:t> без которого нельзя сохранить заказ. </a:t>
            </a:r>
          </a:p>
          <a:p>
            <a:endParaRPr lang="ru-RU" sz="2400" dirty="0"/>
          </a:p>
          <a:p>
            <a:r>
              <a:rPr lang="ru-RU" sz="2400" i="1" dirty="0"/>
              <a:t>Например:</a:t>
            </a:r>
          </a:p>
          <a:p>
            <a:r>
              <a:rPr lang="ru-RU" sz="2400" dirty="0"/>
              <a:t>Поле «Способ оформления» очень важное </a:t>
            </a:r>
          </a:p>
          <a:p>
            <a:r>
              <a:rPr lang="ru-RU" sz="2400" dirty="0"/>
              <a:t>для отслеживания источника заказа.</a:t>
            </a:r>
          </a:p>
          <a:p>
            <a:pPr marL="457200" indent="-457200">
              <a:buAutoNum type="arabicParenR"/>
            </a:pPr>
            <a:endParaRPr lang="ru-RU" sz="2400" dirty="0"/>
          </a:p>
          <a:p>
            <a:pPr marL="457200" indent="-457200">
              <a:buAutoNum type="arabicParenR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934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D62EF8-CAA3-13E5-844E-432F48DD104F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РАБОТА С ПЕРСОНАЛОМ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1910964" y="1636379"/>
            <a:ext cx="98165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Проблема №2: </a:t>
            </a:r>
            <a:r>
              <a:rPr lang="ru-RU" sz="2400" dirty="0"/>
              <a:t>Менеджеры не правильно ставят статусы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Решение:</a:t>
            </a:r>
            <a:r>
              <a:rPr lang="ru-RU" sz="2400" dirty="0"/>
              <a:t> Переходы по статусам</a:t>
            </a:r>
          </a:p>
          <a:p>
            <a:endParaRPr lang="ru-RU" sz="2400" dirty="0"/>
          </a:p>
          <a:p>
            <a:r>
              <a:rPr lang="ru-RU" sz="2400" dirty="0"/>
              <a:t>Условия, при которых статусы проставляются последовательно, </a:t>
            </a:r>
          </a:p>
          <a:p>
            <a:r>
              <a:rPr lang="ru-RU" sz="2400" dirty="0"/>
              <a:t>согласно алгоритму бизнес-процессов.</a:t>
            </a:r>
          </a:p>
          <a:p>
            <a:endParaRPr lang="ru-RU" sz="2400" dirty="0"/>
          </a:p>
          <a:p>
            <a:r>
              <a:rPr lang="ru-RU" sz="2400" dirty="0"/>
              <a:t>Правильная работа со статусами облегчает работу менеджеров и склада.</a:t>
            </a:r>
          </a:p>
          <a:p>
            <a:endParaRPr lang="ru-RU" sz="2400" dirty="0"/>
          </a:p>
          <a:p>
            <a:pPr marL="457200" indent="-457200">
              <a:buAutoNum type="arabicParenR"/>
            </a:pPr>
            <a:endParaRPr lang="ru-RU" sz="2400" dirty="0"/>
          </a:p>
          <a:p>
            <a:pPr marL="457200" indent="-457200">
              <a:buAutoNum type="arabicParenR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0793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D62EF8-CAA3-13E5-844E-432F48DD104F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РАБОТА С ПЕРСОНАЛОМ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2398644" y="1404731"/>
            <a:ext cx="811594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sz="2400" b="1" dirty="0"/>
              <a:t>Проблема №3: </a:t>
            </a:r>
            <a:r>
              <a:rPr lang="ru-RU" sz="2400" dirty="0"/>
              <a:t>Менеджеры забывают писать комментарии</a:t>
            </a:r>
          </a:p>
          <a:p>
            <a:pPr marL="457200" indent="-457200">
              <a:buAutoNum type="arabicParenR"/>
            </a:pPr>
            <a:endParaRPr lang="ru-RU" sz="2400" dirty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sz="2400" b="1" dirty="0"/>
              <a:t>Проблема №4: </a:t>
            </a:r>
            <a:r>
              <a:rPr lang="ru-RU" sz="2400" dirty="0"/>
              <a:t>Менеджеры игнорируют задачи </a:t>
            </a:r>
            <a:r>
              <a:rPr lang="en-US" sz="2400" dirty="0"/>
              <a:t>CRM</a:t>
            </a:r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marL="457200" indent="-457200">
              <a:buAutoNum type="arabicParenR"/>
            </a:pPr>
            <a:endParaRPr lang="ru-RU" sz="2400" dirty="0"/>
          </a:p>
          <a:p>
            <a:pPr marL="457200" indent="-457200">
              <a:buAutoNum type="arabicParenR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19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2915380" y="1853184"/>
            <a:ext cx="721325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Постоянная работа с персоналом</a:t>
            </a:r>
          </a:p>
          <a:p>
            <a:r>
              <a:rPr lang="ru-RU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Еженедельная «дрючка»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Жёсткие регламенты работы</a:t>
            </a:r>
          </a:p>
          <a:p>
            <a:endParaRPr lang="ru-RU" sz="4400" dirty="0"/>
          </a:p>
          <a:p>
            <a:endParaRPr lang="ru-RU" sz="4400" dirty="0"/>
          </a:p>
          <a:p>
            <a:endParaRPr lang="ru-RU" sz="4400" dirty="0"/>
          </a:p>
          <a:p>
            <a:pPr marL="457200" indent="-457200">
              <a:buAutoNum type="arabicParenR"/>
            </a:pPr>
            <a:endParaRPr lang="ru-RU" sz="4400" dirty="0"/>
          </a:p>
          <a:p>
            <a:pPr marL="457200" indent="-457200">
              <a:buAutoNum type="arabicParenR"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27462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D62EF8-CAA3-13E5-844E-432F48DD104F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РАБОТА С ПЕРСОНАЛОМ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2398644" y="1404731"/>
            <a:ext cx="5184624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Должностные инструкции</a:t>
            </a:r>
          </a:p>
          <a:p>
            <a:pPr marL="457200" indent="-457200">
              <a:buAutoNum type="arabicParenR"/>
            </a:pPr>
            <a:endParaRPr lang="ru-RU" sz="2400" dirty="0"/>
          </a:p>
          <a:p>
            <a:r>
              <a:rPr lang="ru-RU" sz="2400" dirty="0"/>
              <a:t>Прописали обязанности менеджеров:</a:t>
            </a:r>
          </a:p>
          <a:p>
            <a:endParaRPr lang="ru-RU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 Розничная продажа в магазине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 Работа с </a:t>
            </a:r>
            <a:r>
              <a:rPr lang="en-US" sz="2000" dirty="0"/>
              <a:t>CRM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ru-RU" sz="2000" dirty="0"/>
              <a:t>Работа в 1С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 Обработка звонков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 Обработка писем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 Скрипты разговоров </a:t>
            </a:r>
          </a:p>
          <a:p>
            <a:pPr marL="457200" indent="-457200">
              <a:buAutoNum type="arabicParenR"/>
            </a:pPr>
            <a:endParaRPr lang="ru-RU" sz="2400" dirty="0"/>
          </a:p>
          <a:p>
            <a:r>
              <a:rPr lang="ru-RU" dirty="0"/>
              <a:t>	</a:t>
            </a:r>
          </a:p>
          <a:p>
            <a:pPr marL="457200" indent="-457200">
              <a:buAutoNum type="arabicParenR"/>
            </a:pPr>
            <a:endParaRPr lang="ru-RU" sz="2400" dirty="0"/>
          </a:p>
          <a:p>
            <a:pPr marL="457200" indent="-457200">
              <a:buAutoNum type="arabicParenR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09300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D62EF8-CAA3-13E5-844E-432F48DD104F}"/>
              </a:ext>
            </a:extLst>
          </p:cNvPr>
          <p:cNvSpPr txBox="1"/>
          <p:nvPr/>
        </p:nvSpPr>
        <p:spPr>
          <a:xfrm>
            <a:off x="3754552" y="376712"/>
            <a:ext cx="468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РАБОТА С ПЕРСОНАЛОМ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2398644" y="1404731"/>
            <a:ext cx="832907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Штрафные баллы за нарушение ДИ</a:t>
            </a:r>
          </a:p>
          <a:p>
            <a:pPr marL="457200" indent="-457200">
              <a:buAutoNum type="arabicParenR"/>
            </a:pPr>
            <a:endParaRPr lang="ru-RU" sz="2400" dirty="0"/>
          </a:p>
          <a:p>
            <a:r>
              <a:rPr lang="ru-RU" sz="2400" dirty="0"/>
              <a:t>Обязательные к выполнению</a:t>
            </a:r>
            <a:r>
              <a:rPr lang="en-US" sz="2400" dirty="0"/>
              <a:t> </a:t>
            </a:r>
            <a:r>
              <a:rPr lang="ru-RU" sz="2400" dirty="0"/>
              <a:t>инструкции</a:t>
            </a:r>
            <a:r>
              <a:rPr lang="ru-RU" sz="2400" i="1" dirty="0"/>
              <a:t> (примеры)</a:t>
            </a:r>
            <a:r>
              <a:rPr lang="ru-RU" sz="2400" dirty="0"/>
              <a:t>:</a:t>
            </a:r>
          </a:p>
          <a:p>
            <a:pPr>
              <a:lnSpc>
                <a:spcPct val="150000"/>
              </a:lnSpc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Заполнение трек-номеров при отправке транспортными компаниями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Проставление статусов заказа «Оплачен» и «Выполнен» </a:t>
            </a:r>
          </a:p>
          <a:p>
            <a:r>
              <a:rPr lang="ru-RU" sz="2000" dirty="0"/>
              <a:t>      после осуществления доставки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Оформление заказа в </a:t>
            </a:r>
            <a:r>
              <a:rPr lang="en-US" sz="2000" dirty="0" err="1"/>
              <a:t>RetailCRM</a:t>
            </a:r>
            <a:r>
              <a:rPr lang="en-US" sz="2000" dirty="0"/>
              <a:t> </a:t>
            </a:r>
            <a:r>
              <a:rPr lang="ru-RU" sz="2000" dirty="0"/>
              <a:t>на покупателя в розничном магазине </a:t>
            </a:r>
          </a:p>
          <a:p>
            <a:r>
              <a:rPr lang="ru-RU" sz="2000" dirty="0"/>
              <a:t>      со способом оформления «Розница в Черёмушках»</a:t>
            </a:r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8738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333B82-DC18-6E3E-7069-A42C0770312B}"/>
              </a:ext>
            </a:extLst>
          </p:cNvPr>
          <p:cNvSpPr txBox="1"/>
          <p:nvPr/>
        </p:nvSpPr>
        <p:spPr>
          <a:xfrm>
            <a:off x="1527602" y="206301"/>
            <a:ext cx="9136797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Манифест менеджерам по продажам:</a:t>
            </a:r>
          </a:p>
          <a:p>
            <a:pPr marL="457200" indent="-457200">
              <a:buAutoNum type="arabicParenR"/>
            </a:pPr>
            <a:endParaRPr lang="ru-RU" sz="2400" dirty="0"/>
          </a:p>
          <a:p>
            <a:r>
              <a:rPr lang="ru-RU" sz="2400" dirty="0"/>
              <a:t>1.  Знай свой продукт</a:t>
            </a:r>
          </a:p>
          <a:p>
            <a:endParaRPr lang="ru-RU" sz="2400" dirty="0"/>
          </a:p>
          <a:p>
            <a:r>
              <a:rPr lang="ru-RU" sz="2400" dirty="0"/>
              <a:t>2.  Продавай премиальный товар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3.  Предлагай сопутствующий товар</a:t>
            </a:r>
          </a:p>
          <a:p>
            <a:endParaRPr lang="ru-RU" sz="2400" dirty="0"/>
          </a:p>
          <a:p>
            <a:r>
              <a:rPr lang="ru-RU" sz="2400" dirty="0"/>
              <a:t>4.  Предлагай альтернативу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5.  Оформляй заказ по телефону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6.  Всегда записывай контакты клиента</a:t>
            </a:r>
          </a:p>
          <a:p>
            <a:r>
              <a:rPr lang="ru-RU" sz="2400" dirty="0"/>
              <a:t> </a:t>
            </a:r>
          </a:p>
          <a:p>
            <a:r>
              <a:rPr lang="ru-RU" sz="2400" dirty="0"/>
              <a:t>7.  Ставь задачи по заказам</a:t>
            </a:r>
          </a:p>
          <a:p>
            <a:r>
              <a:rPr lang="ru-RU" sz="2400" b="1" dirty="0"/>
              <a:t> </a:t>
            </a:r>
          </a:p>
          <a:p>
            <a:pPr algn="ctr"/>
            <a:r>
              <a:rPr lang="ru-RU" sz="2800" b="1" dirty="0"/>
              <a:t>Продавай так, чтобы клиент возвращался вновь и вновь!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9255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5A10A1-D0F7-A28F-495F-28E4EEEA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95" y="408432"/>
            <a:ext cx="4272562" cy="6041136"/>
          </a:xfrm>
          <a:prstGeom prst="rect">
            <a:avLst/>
          </a:prstGeom>
          <a:effectLst>
            <a:outerShdw blurRad="167888" dist="63107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ADCBB1-BF20-FF62-06D3-18F24ECA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364" y="408432"/>
            <a:ext cx="4272561" cy="604113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60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76D4F3-62FF-80DE-C24E-F5279D7FE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4" y="1186066"/>
            <a:ext cx="4413607" cy="4216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C3C5D-05D1-2908-6C16-28C09502D237}"/>
              </a:ext>
            </a:extLst>
          </p:cNvPr>
          <p:cNvSpPr txBox="1"/>
          <p:nvPr/>
        </p:nvSpPr>
        <p:spPr>
          <a:xfrm>
            <a:off x="5875283" y="2386250"/>
            <a:ext cx="48347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Дмитрий Рыбаков</a:t>
            </a:r>
          </a:p>
          <a:p>
            <a:endParaRPr lang="ru-RU" sz="2800" dirty="0"/>
          </a:p>
          <a:p>
            <a:endParaRPr lang="ru-RU" sz="2800" dirty="0"/>
          </a:p>
          <a:p>
            <a:r>
              <a:rPr lang="en-US" sz="2800" dirty="0"/>
              <a:t>https://</a:t>
            </a:r>
            <a:r>
              <a:rPr lang="en-US" sz="2800" dirty="0" err="1"/>
              <a:t>t.me</a:t>
            </a:r>
            <a:r>
              <a:rPr lang="en-US" sz="2800" dirty="0"/>
              <a:t>/</a:t>
            </a:r>
            <a:r>
              <a:rPr lang="en-US" sz="2800" dirty="0" err="1"/>
              <a:t>dmitry_ryb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83633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3712AF-643E-F157-5A8A-11FFC51E8D50}"/>
              </a:ext>
            </a:extLst>
          </p:cNvPr>
          <p:cNvSpPr txBox="1"/>
          <p:nvPr/>
        </p:nvSpPr>
        <p:spPr>
          <a:xfrm>
            <a:off x="4180924" y="1683354"/>
            <a:ext cx="383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КАК РАБОТАЛИ РАНЬШЕ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B203F5-82BB-3767-5206-44B09BF258F3}"/>
              </a:ext>
            </a:extLst>
          </p:cNvPr>
          <p:cNvSpPr/>
          <p:nvPr/>
        </p:nvSpPr>
        <p:spPr>
          <a:xfrm>
            <a:off x="1387792" y="2507001"/>
            <a:ext cx="1573006" cy="5789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НОВЫЙ</a:t>
            </a:r>
          </a:p>
          <a:p>
            <a:pPr algn="ctr"/>
            <a:r>
              <a:rPr lang="ru-RU" sz="1600" dirty="0"/>
              <a:t>ЗАКАЗ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BBC7EEE-694B-A0C9-ACAF-A9D42C3F38D9}"/>
              </a:ext>
            </a:extLst>
          </p:cNvPr>
          <p:cNvSpPr/>
          <p:nvPr/>
        </p:nvSpPr>
        <p:spPr>
          <a:xfrm>
            <a:off x="3273403" y="2507001"/>
            <a:ext cx="1573006" cy="5789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СОГЛАСОВАНО С КЛИЕНТОМ</a:t>
            </a:r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A6FE20F-3BCC-9985-F062-C72F783EE001}"/>
              </a:ext>
            </a:extLst>
          </p:cNvPr>
          <p:cNvSpPr/>
          <p:nvPr/>
        </p:nvSpPr>
        <p:spPr>
          <a:xfrm>
            <a:off x="5270227" y="2507001"/>
            <a:ext cx="1573006" cy="5789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КОМПЛЕКТАЦИЯ</a:t>
            </a:r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F234C47C-6319-6EA6-E8ED-C4C86786DA07}"/>
              </a:ext>
            </a:extLst>
          </p:cNvPr>
          <p:cNvSpPr/>
          <p:nvPr/>
        </p:nvSpPr>
        <p:spPr>
          <a:xfrm>
            <a:off x="7180552" y="2507001"/>
            <a:ext cx="1573006" cy="57895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ПЕРЕДАН В ДОСТАВКУ</a:t>
            </a:r>
            <a:endParaRPr lang="ru-RU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0F71C45F-F972-FDDB-8D24-36CEE0FA3560}"/>
              </a:ext>
            </a:extLst>
          </p:cNvPr>
          <p:cNvSpPr/>
          <p:nvPr/>
        </p:nvSpPr>
        <p:spPr>
          <a:xfrm>
            <a:off x="9189732" y="2507001"/>
            <a:ext cx="1573006" cy="57895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ВЫПОЛНЕН</a:t>
            </a:r>
            <a:endParaRPr lang="ru-RU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949DF81-2C21-3A9C-5200-47C31037660C}"/>
              </a:ext>
            </a:extLst>
          </p:cNvPr>
          <p:cNvSpPr/>
          <p:nvPr/>
        </p:nvSpPr>
        <p:spPr>
          <a:xfrm>
            <a:off x="9202089" y="3311044"/>
            <a:ext cx="1573006" cy="57895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ОТМЕНЕН</a:t>
            </a:r>
            <a:endParaRPr lang="ru-RU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1290F6B-91B7-6CC8-F760-7E9D425FADF0}"/>
              </a:ext>
            </a:extLst>
          </p:cNvPr>
          <p:cNvCxnSpPr>
            <a:cxnSpLocks/>
          </p:cNvCxnSpPr>
          <p:nvPr/>
        </p:nvCxnSpPr>
        <p:spPr>
          <a:xfrm>
            <a:off x="2948441" y="2796478"/>
            <a:ext cx="32496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CC12C56-FA11-9077-9558-387A710B39AC}"/>
              </a:ext>
            </a:extLst>
          </p:cNvPr>
          <p:cNvCxnSpPr>
            <a:cxnSpLocks/>
          </p:cNvCxnSpPr>
          <p:nvPr/>
        </p:nvCxnSpPr>
        <p:spPr>
          <a:xfrm>
            <a:off x="4828651" y="2785526"/>
            <a:ext cx="44787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0EAF8E7-D80C-7848-4677-D6E6160E5297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843233" y="2796478"/>
            <a:ext cx="33731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73018C6-FEA8-FCC8-2CFE-CA2DFE635518}"/>
              </a:ext>
            </a:extLst>
          </p:cNvPr>
          <p:cNvCxnSpPr>
            <a:cxnSpLocks/>
          </p:cNvCxnSpPr>
          <p:nvPr/>
        </p:nvCxnSpPr>
        <p:spPr>
          <a:xfrm>
            <a:off x="8743470" y="2776579"/>
            <a:ext cx="44787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09743AA-4DC9-AA64-AE5E-B47D38CDF587}"/>
              </a:ext>
            </a:extLst>
          </p:cNvPr>
          <p:cNvSpPr txBox="1"/>
          <p:nvPr/>
        </p:nvSpPr>
        <p:spPr>
          <a:xfrm>
            <a:off x="3600352" y="370086"/>
            <a:ext cx="491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БИЗНЕС-ПРОЦЕССЫ И СТАТУСЫ</a:t>
            </a:r>
          </a:p>
        </p:txBody>
      </p:sp>
    </p:spTree>
    <p:extLst>
      <p:ext uri="{BB962C8B-B14F-4D97-AF65-F5344CB8AC3E}">
        <p14:creationId xmlns:p14="http://schemas.microsoft.com/office/powerpoint/2010/main" val="70972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3712AF-643E-F157-5A8A-11FFC51E8D50}"/>
              </a:ext>
            </a:extLst>
          </p:cNvPr>
          <p:cNvSpPr txBox="1"/>
          <p:nvPr/>
        </p:nvSpPr>
        <p:spPr>
          <a:xfrm>
            <a:off x="4603503" y="135927"/>
            <a:ext cx="3771225" cy="475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КАК РАБОТАЕМ СЕЙЧАС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056231-89A9-B7D1-E88A-407D9338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89" y="672724"/>
            <a:ext cx="6069227" cy="60692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DBBD05-D3AF-6D46-AE9D-ED0E4320A453}"/>
              </a:ext>
            </a:extLst>
          </p:cNvPr>
          <p:cNvSpPr txBox="1"/>
          <p:nvPr/>
        </p:nvSpPr>
        <p:spPr>
          <a:xfrm>
            <a:off x="6869725" y="1905506"/>
            <a:ext cx="50951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Описали бизнес-процессы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Расширили статусы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Установили триггеры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7641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5F441-83E4-306E-799A-15155DAEEF7C}"/>
              </a:ext>
            </a:extLst>
          </p:cNvPr>
          <p:cNvSpPr txBox="1"/>
          <p:nvPr/>
        </p:nvSpPr>
        <p:spPr>
          <a:xfrm>
            <a:off x="1655805" y="5296811"/>
            <a:ext cx="22845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Декабрь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CD039B-C1B1-6AE8-F2C0-7DBEF084E9C4}"/>
              </a:ext>
            </a:extLst>
          </p:cNvPr>
          <p:cNvSpPr txBox="1"/>
          <p:nvPr/>
        </p:nvSpPr>
        <p:spPr>
          <a:xfrm>
            <a:off x="8049614" y="5296811"/>
            <a:ext cx="22845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Декабрь 2021</a:t>
            </a:r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48C2EB1D-3976-D5F6-EC0C-86CADB709E6F}"/>
              </a:ext>
            </a:extLst>
          </p:cNvPr>
          <p:cNvSpPr/>
          <p:nvPr/>
        </p:nvSpPr>
        <p:spPr>
          <a:xfrm>
            <a:off x="2557849" y="926757"/>
            <a:ext cx="6858000" cy="4090085"/>
          </a:xfrm>
          <a:custGeom>
            <a:avLst/>
            <a:gdLst>
              <a:gd name="connsiteX0" fmla="*/ 0 w 5412259"/>
              <a:gd name="connsiteY0" fmla="*/ 3237470 h 3237470"/>
              <a:gd name="connsiteX1" fmla="*/ 3546389 w 5412259"/>
              <a:gd name="connsiteY1" fmla="*/ 2075935 h 3237470"/>
              <a:gd name="connsiteX2" fmla="*/ 5412259 w 5412259"/>
              <a:gd name="connsiteY2" fmla="*/ 0 h 323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2259" h="3237470">
                <a:moveTo>
                  <a:pt x="0" y="3237470"/>
                </a:moveTo>
                <a:cubicBezTo>
                  <a:pt x="1322173" y="2926491"/>
                  <a:pt x="2644346" y="2615513"/>
                  <a:pt x="3546389" y="2075935"/>
                </a:cubicBezTo>
                <a:cubicBezTo>
                  <a:pt x="4448432" y="1536357"/>
                  <a:pt x="5109519" y="352168"/>
                  <a:pt x="5412259" y="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AFA00B-A207-66ED-18D4-C522C6DD7840}"/>
              </a:ext>
            </a:extLst>
          </p:cNvPr>
          <p:cNvSpPr txBox="1"/>
          <p:nvPr/>
        </p:nvSpPr>
        <p:spPr>
          <a:xfrm>
            <a:off x="3892378" y="1519881"/>
            <a:ext cx="22036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х3</a:t>
            </a:r>
          </a:p>
          <a:p>
            <a:pPr algn="ctr"/>
            <a:r>
              <a:rPr lang="ru-RU" sz="3200" dirty="0"/>
              <a:t>Заказов за месяц</a:t>
            </a:r>
          </a:p>
        </p:txBody>
      </p:sp>
    </p:spTree>
    <p:extLst>
      <p:ext uri="{BB962C8B-B14F-4D97-AF65-F5344CB8AC3E}">
        <p14:creationId xmlns:p14="http://schemas.microsoft.com/office/powerpoint/2010/main" val="166361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A40E27-BB2A-3097-0F83-380D1226766A}"/>
              </a:ext>
            </a:extLst>
          </p:cNvPr>
          <p:cNvSpPr txBox="1"/>
          <p:nvPr/>
        </p:nvSpPr>
        <p:spPr>
          <a:xfrm>
            <a:off x="2594207" y="429069"/>
            <a:ext cx="7003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 ДЕЛАТЬ, ЕСЛИ ТОВАРА НЕТ В НАЛИЧИИ?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143D8-B5B5-FA12-4BFC-D5481D63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894" y="2675965"/>
            <a:ext cx="6630211" cy="12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2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A40E27-BB2A-3097-0F83-380D1226766A}"/>
              </a:ext>
            </a:extLst>
          </p:cNvPr>
          <p:cNvSpPr txBox="1"/>
          <p:nvPr/>
        </p:nvSpPr>
        <p:spPr>
          <a:xfrm>
            <a:off x="1473675" y="368943"/>
            <a:ext cx="924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 ДЕЛАТЬ, ЕСЛИ НЕ ВЫКУПАЮТ НАЛОЖЕННЫЙ ПЛАТЁЖ?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143D8-B5B5-FA12-4BFC-D5481D63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894" y="2675965"/>
            <a:ext cx="6630211" cy="12602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8A36CA-D16C-D04E-1B12-E7E8081A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20" y="2448836"/>
            <a:ext cx="7061603" cy="171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26D66-7486-55BA-3F5F-69C92CE43FD6}"/>
              </a:ext>
            </a:extLst>
          </p:cNvPr>
          <p:cNvSpPr txBox="1"/>
          <p:nvPr/>
        </p:nvSpPr>
        <p:spPr>
          <a:xfrm>
            <a:off x="2430188" y="4948516"/>
            <a:ext cx="733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Снизили количество задержек выкупа на 70</a:t>
            </a:r>
            <a:r>
              <a:rPr lang="en-US" sz="2800" dirty="0"/>
              <a:t>%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835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B89782-D33C-4647-31BA-315EB4BDD40B}"/>
              </a:ext>
            </a:extLst>
          </p:cNvPr>
          <p:cNvSpPr txBox="1"/>
          <p:nvPr/>
        </p:nvSpPr>
        <p:spPr>
          <a:xfrm>
            <a:off x="4702734" y="416857"/>
            <a:ext cx="278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ИНТЕГРАЦИИ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299627-32B1-606A-9CBE-E3628B7A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23" y="1320052"/>
            <a:ext cx="2032000" cy="2451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E1CF5-081A-E8AF-54CD-10B2302C6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945" y="3771152"/>
            <a:ext cx="6057900" cy="2489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9E2529-D4BD-A98E-E164-A6EADAC40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864" y="3826559"/>
            <a:ext cx="1866900" cy="2425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4F7DB1-8985-77B7-0CA8-6830656EC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850" y="1345452"/>
            <a:ext cx="1892300" cy="2400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43AC28-2316-D19E-26E2-041D8A821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864" y="1345452"/>
            <a:ext cx="193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8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20876</TotalTime>
  <Words>801</Words>
  <Application>Microsoft Macintosh PowerPoint</Application>
  <PresentationFormat>Широкоэкранный</PresentationFormat>
  <Paragraphs>337</Paragraphs>
  <Slides>39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Развитие продаж розничного магазина  или как CRM-система помогает не терять клиентов. </vt:lpstr>
      <vt:lpstr> 2017–2024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розничного магазина  или как CRM система помогает не терять клиентов. </dc:title>
  <dc:creator>Microsoft Office User</dc:creator>
  <cp:lastModifiedBy>Microsoft Office User</cp:lastModifiedBy>
  <cp:revision>37</cp:revision>
  <dcterms:created xsi:type="dcterms:W3CDTF">2024-08-28T15:03:51Z</dcterms:created>
  <dcterms:modified xsi:type="dcterms:W3CDTF">2024-09-13T23:47:42Z</dcterms:modified>
</cp:coreProperties>
</file>